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4"/>
  </p:sldMasterIdLst>
  <p:notesMasterIdLst>
    <p:notesMasterId r:id="rId20"/>
  </p:notesMasterIdLst>
  <p:sldIdLst>
    <p:sldId id="256" r:id="rId5"/>
    <p:sldId id="277" r:id="rId6"/>
    <p:sldId id="278" r:id="rId7"/>
    <p:sldId id="281" r:id="rId8"/>
    <p:sldId id="282" r:id="rId9"/>
    <p:sldId id="287" r:id="rId10"/>
    <p:sldId id="283" r:id="rId11"/>
    <p:sldId id="284" r:id="rId12"/>
    <p:sldId id="285" r:id="rId13"/>
    <p:sldId id="289" r:id="rId14"/>
    <p:sldId id="288" r:id="rId15"/>
    <p:sldId id="286" r:id="rId16"/>
    <p:sldId id="293" r:id="rId17"/>
    <p:sldId id="294" r:id="rId18"/>
    <p:sldId id="265" r:id="rId19"/>
  </p:sldIdLst>
  <p:sldSz cx="18288000" cy="10287000"/>
  <p:notesSz cx="6858000" cy="9144000"/>
  <p:embeddedFontLst>
    <p:embeddedFont>
      <p:font typeface="Arimo" panose="020B0604020202020204" charset="0"/>
      <p:regular r:id="rId21"/>
    </p:embeddedFont>
    <p:embeddedFont>
      <p:font typeface="KaiTi" panose="02010609060101010101" pitchFamily="49" charset="-122"/>
      <p:regular r:id="rId22"/>
    </p:embeddedFont>
    <p:embeddedFont>
      <p:font typeface="Noto Serif Display Black" panose="020B0604020202020204"/>
      <p:regular r:id="rId23"/>
    </p:embeddedFont>
    <p:embeddedFont>
      <p:font typeface="Segoe UI" panose="020B0502040204020203" pitchFamily="34" charset="0"/>
      <p:regular r:id="rId24"/>
      <p:bold r:id="rId25"/>
      <p:italic r:id="rId26"/>
      <p:boldItalic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86D0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9008B0-D7AA-4B6E-80C4-48ACB9A0C232}" v="104" dt="2024-01-11T16:37:39.631"/>
    <p1510:client id="{202A3F23-79A2-4232-A3F7-C3488710A6B4}" v="214" dt="2024-01-11T17:42:27.609"/>
    <p1510:client id="{BBE87EFE-775B-49B5-B40B-428BCE40E2BD}" v="19" dt="2024-01-11T15:33:43.10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466" autoAdjust="0"/>
    <p:restoredTop sz="94660"/>
  </p:normalViewPr>
  <p:slideViewPr>
    <p:cSldViewPr snapToGrid="0">
      <p:cViewPr varScale="1">
        <p:scale>
          <a:sx n="63" d="100"/>
          <a:sy n="63" d="100"/>
        </p:scale>
        <p:origin x="180" y="6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6.fntdata"/><Relationship Id="rId3" Type="http://schemas.openxmlformats.org/officeDocument/2006/relationships/customXml" Target="../customXml/item3.xml"/><Relationship Id="rId21" Type="http://schemas.openxmlformats.org/officeDocument/2006/relationships/font" Target="fonts/font1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5.fntdata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4.fntdata"/><Relationship Id="rId32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3.fntdata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1B392E-1202-4D4B-812B-0883B770CFF7}" type="datetimeFigureOut">
              <a:rPr lang="zh-TW" altLang="en-US" smtClean="0"/>
              <a:t>2024/1/17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A8DDB3-2B39-427F-B1BA-71B7DE64790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907740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reurl.cc/xLlxK1" TargetMode="External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reurl.cc/yYk1KD" TargetMode="Externa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1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2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28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10387" b="10387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>
            <a:off x="3736334" y="3092300"/>
            <a:ext cx="16230600" cy="8095012"/>
          </a:xfrm>
          <a:custGeom>
            <a:avLst/>
            <a:gdLst/>
            <a:ahLst/>
            <a:cxnLst/>
            <a:rect l="l" t="t" r="r" b="b"/>
            <a:pathLst>
              <a:path w="16230600" h="8095012">
                <a:moveTo>
                  <a:pt x="0" y="0"/>
                </a:moveTo>
                <a:lnTo>
                  <a:pt x="16230600" y="0"/>
                </a:lnTo>
                <a:lnTo>
                  <a:pt x="16230600" y="8095012"/>
                </a:lnTo>
                <a:lnTo>
                  <a:pt x="0" y="80950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4" name="Group 4"/>
          <p:cNvGrpSpPr/>
          <p:nvPr/>
        </p:nvGrpSpPr>
        <p:grpSpPr>
          <a:xfrm>
            <a:off x="2662481" y="1730305"/>
            <a:ext cx="12963038" cy="6826391"/>
            <a:chOff x="0" y="0"/>
            <a:chExt cx="3414134" cy="179789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414133" cy="1797897"/>
            </a:xfrm>
            <a:custGeom>
              <a:avLst/>
              <a:gdLst/>
              <a:ahLst/>
              <a:cxnLst/>
              <a:rect l="l" t="t" r="r" b="b"/>
              <a:pathLst>
                <a:path w="3414133" h="1797897">
                  <a:moveTo>
                    <a:pt x="23889" y="0"/>
                  </a:moveTo>
                  <a:lnTo>
                    <a:pt x="3390244" y="0"/>
                  </a:lnTo>
                  <a:cubicBezTo>
                    <a:pt x="3396580" y="0"/>
                    <a:pt x="3402656" y="2517"/>
                    <a:pt x="3407137" y="6997"/>
                  </a:cubicBezTo>
                  <a:cubicBezTo>
                    <a:pt x="3411617" y="11477"/>
                    <a:pt x="3414133" y="17553"/>
                    <a:pt x="3414133" y="23889"/>
                  </a:cubicBezTo>
                  <a:lnTo>
                    <a:pt x="3414133" y="1774008"/>
                  </a:lnTo>
                  <a:cubicBezTo>
                    <a:pt x="3414133" y="1780344"/>
                    <a:pt x="3411617" y="1786420"/>
                    <a:pt x="3407137" y="1790900"/>
                  </a:cubicBezTo>
                  <a:cubicBezTo>
                    <a:pt x="3402656" y="1795380"/>
                    <a:pt x="3396580" y="1797897"/>
                    <a:pt x="3390244" y="1797897"/>
                  </a:cubicBezTo>
                  <a:lnTo>
                    <a:pt x="23889" y="1797897"/>
                  </a:lnTo>
                  <a:cubicBezTo>
                    <a:pt x="17553" y="1797897"/>
                    <a:pt x="11477" y="1795380"/>
                    <a:pt x="6997" y="1790900"/>
                  </a:cubicBezTo>
                  <a:cubicBezTo>
                    <a:pt x="2517" y="1786420"/>
                    <a:pt x="0" y="1780344"/>
                    <a:pt x="0" y="1774008"/>
                  </a:cubicBezTo>
                  <a:lnTo>
                    <a:pt x="0" y="23889"/>
                  </a:lnTo>
                  <a:cubicBezTo>
                    <a:pt x="0" y="17553"/>
                    <a:pt x="2517" y="11477"/>
                    <a:pt x="6997" y="6997"/>
                  </a:cubicBezTo>
                  <a:cubicBezTo>
                    <a:pt x="11477" y="2517"/>
                    <a:pt x="17553" y="0"/>
                    <a:pt x="23889" y="0"/>
                  </a:cubicBezTo>
                  <a:close/>
                </a:path>
              </a:pathLst>
            </a:custGeom>
            <a:solidFill>
              <a:srgbClr val="FFFFFF">
                <a:alpha val="80000"/>
              </a:srgbClr>
            </a:solidFill>
            <a:ln w="19050">
              <a:solidFill>
                <a:srgbClr val="000000">
                  <a:alpha val="80000"/>
                </a:srgbClr>
              </a:solidFill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 rot="-291750">
            <a:off x="1466358" y="1039230"/>
            <a:ext cx="3055741" cy="2876471"/>
          </a:xfrm>
          <a:custGeom>
            <a:avLst/>
            <a:gdLst/>
            <a:ahLst/>
            <a:cxnLst/>
            <a:rect l="l" t="t" r="r" b="b"/>
            <a:pathLst>
              <a:path w="3055741" h="2876471">
                <a:moveTo>
                  <a:pt x="0" y="0"/>
                </a:moveTo>
                <a:lnTo>
                  <a:pt x="3055741" y="0"/>
                </a:lnTo>
                <a:lnTo>
                  <a:pt x="3055741" y="2876471"/>
                </a:lnTo>
                <a:lnTo>
                  <a:pt x="0" y="287647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8" name="Freeform 8"/>
          <p:cNvSpPr/>
          <p:nvPr/>
        </p:nvSpPr>
        <p:spPr>
          <a:xfrm>
            <a:off x="13636027" y="5832206"/>
            <a:ext cx="2322220" cy="3390103"/>
          </a:xfrm>
          <a:custGeom>
            <a:avLst/>
            <a:gdLst/>
            <a:ahLst/>
            <a:cxnLst/>
            <a:rect l="l" t="t" r="r" b="b"/>
            <a:pathLst>
              <a:path w="2322220" h="3390103">
                <a:moveTo>
                  <a:pt x="0" y="0"/>
                </a:moveTo>
                <a:lnTo>
                  <a:pt x="2322221" y="0"/>
                </a:lnTo>
                <a:lnTo>
                  <a:pt x="2322221" y="3390103"/>
                </a:lnTo>
                <a:lnTo>
                  <a:pt x="0" y="339010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9" name="Freeform 9"/>
          <p:cNvSpPr/>
          <p:nvPr/>
        </p:nvSpPr>
        <p:spPr>
          <a:xfrm rot="370415">
            <a:off x="2061168" y="6722574"/>
            <a:ext cx="3112426" cy="2505503"/>
          </a:xfrm>
          <a:custGeom>
            <a:avLst/>
            <a:gdLst/>
            <a:ahLst/>
            <a:cxnLst/>
            <a:rect l="l" t="t" r="r" b="b"/>
            <a:pathLst>
              <a:path w="3112426" h="2505503">
                <a:moveTo>
                  <a:pt x="0" y="0"/>
                </a:moveTo>
                <a:lnTo>
                  <a:pt x="3112427" y="0"/>
                </a:lnTo>
                <a:lnTo>
                  <a:pt x="3112427" y="2505503"/>
                </a:lnTo>
                <a:lnTo>
                  <a:pt x="0" y="250550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0" name="Freeform 10"/>
          <p:cNvSpPr/>
          <p:nvPr/>
        </p:nvSpPr>
        <p:spPr>
          <a:xfrm rot="-529618">
            <a:off x="14360991" y="1210612"/>
            <a:ext cx="2529056" cy="2048535"/>
          </a:xfrm>
          <a:custGeom>
            <a:avLst/>
            <a:gdLst/>
            <a:ahLst/>
            <a:cxnLst/>
            <a:rect l="l" t="t" r="r" b="b"/>
            <a:pathLst>
              <a:path w="2529056" h="2048535">
                <a:moveTo>
                  <a:pt x="0" y="0"/>
                </a:moveTo>
                <a:lnTo>
                  <a:pt x="2529056" y="0"/>
                </a:lnTo>
                <a:lnTo>
                  <a:pt x="2529056" y="2048535"/>
                </a:lnTo>
                <a:lnTo>
                  <a:pt x="0" y="204853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1" name="Freeform 11"/>
          <p:cNvSpPr/>
          <p:nvPr/>
        </p:nvSpPr>
        <p:spPr>
          <a:xfrm>
            <a:off x="11205995" y="7527257"/>
            <a:ext cx="2212080" cy="1860912"/>
          </a:xfrm>
          <a:custGeom>
            <a:avLst/>
            <a:gdLst/>
            <a:ahLst/>
            <a:cxnLst/>
            <a:rect l="l" t="t" r="r" b="b"/>
            <a:pathLst>
              <a:path w="2212080" h="1860912">
                <a:moveTo>
                  <a:pt x="0" y="0"/>
                </a:moveTo>
                <a:lnTo>
                  <a:pt x="2212080" y="0"/>
                </a:lnTo>
                <a:lnTo>
                  <a:pt x="2212080" y="1860912"/>
                </a:lnTo>
                <a:lnTo>
                  <a:pt x="0" y="186091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2" name="Freeform 12"/>
          <p:cNvSpPr/>
          <p:nvPr/>
        </p:nvSpPr>
        <p:spPr>
          <a:xfrm>
            <a:off x="10362999" y="914897"/>
            <a:ext cx="2480328" cy="1630816"/>
          </a:xfrm>
          <a:custGeom>
            <a:avLst/>
            <a:gdLst/>
            <a:ahLst/>
            <a:cxnLst/>
            <a:rect l="l" t="t" r="r" b="b"/>
            <a:pathLst>
              <a:path w="2480328" h="1630816">
                <a:moveTo>
                  <a:pt x="0" y="0"/>
                </a:moveTo>
                <a:lnTo>
                  <a:pt x="2480328" y="0"/>
                </a:lnTo>
                <a:lnTo>
                  <a:pt x="2480328" y="1630816"/>
                </a:lnTo>
                <a:lnTo>
                  <a:pt x="0" y="163081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3" name="Freeform 13"/>
          <p:cNvSpPr/>
          <p:nvPr/>
        </p:nvSpPr>
        <p:spPr>
          <a:xfrm rot="-870005">
            <a:off x="5864850" y="7353882"/>
            <a:ext cx="1941559" cy="1820212"/>
          </a:xfrm>
          <a:custGeom>
            <a:avLst/>
            <a:gdLst/>
            <a:ahLst/>
            <a:cxnLst/>
            <a:rect l="l" t="t" r="r" b="b"/>
            <a:pathLst>
              <a:path w="1941559" h="1820212">
                <a:moveTo>
                  <a:pt x="0" y="0"/>
                </a:moveTo>
                <a:lnTo>
                  <a:pt x="1941559" y="0"/>
                </a:lnTo>
                <a:lnTo>
                  <a:pt x="1941559" y="1820211"/>
                </a:lnTo>
                <a:lnTo>
                  <a:pt x="0" y="182021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4" name="Freeform 14"/>
          <p:cNvSpPr/>
          <p:nvPr/>
        </p:nvSpPr>
        <p:spPr>
          <a:xfrm rot="851968">
            <a:off x="5569612" y="649618"/>
            <a:ext cx="2532036" cy="2519376"/>
          </a:xfrm>
          <a:custGeom>
            <a:avLst/>
            <a:gdLst/>
            <a:ahLst/>
            <a:cxnLst/>
            <a:rect l="l" t="t" r="r" b="b"/>
            <a:pathLst>
              <a:path w="2532036" h="2519376">
                <a:moveTo>
                  <a:pt x="0" y="0"/>
                </a:moveTo>
                <a:lnTo>
                  <a:pt x="2532036" y="0"/>
                </a:lnTo>
                <a:lnTo>
                  <a:pt x="2532036" y="2519375"/>
                </a:lnTo>
                <a:lnTo>
                  <a:pt x="0" y="2519375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5" name="Freeform 15"/>
          <p:cNvSpPr/>
          <p:nvPr/>
        </p:nvSpPr>
        <p:spPr>
          <a:xfrm rot="-1107471">
            <a:off x="14540552" y="4199933"/>
            <a:ext cx="2169935" cy="873399"/>
          </a:xfrm>
          <a:custGeom>
            <a:avLst/>
            <a:gdLst/>
            <a:ahLst/>
            <a:cxnLst/>
            <a:rect l="l" t="t" r="r" b="b"/>
            <a:pathLst>
              <a:path w="2169935" h="873399">
                <a:moveTo>
                  <a:pt x="0" y="0"/>
                </a:moveTo>
                <a:lnTo>
                  <a:pt x="2169935" y="0"/>
                </a:lnTo>
                <a:lnTo>
                  <a:pt x="2169935" y="873399"/>
                </a:lnTo>
                <a:lnTo>
                  <a:pt x="0" y="873399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6" name="Freeform 16"/>
          <p:cNvSpPr/>
          <p:nvPr/>
        </p:nvSpPr>
        <p:spPr>
          <a:xfrm rot="-603098">
            <a:off x="1951930" y="4375734"/>
            <a:ext cx="1515546" cy="1851048"/>
          </a:xfrm>
          <a:custGeom>
            <a:avLst/>
            <a:gdLst/>
            <a:ahLst/>
            <a:cxnLst/>
            <a:rect l="l" t="t" r="r" b="b"/>
            <a:pathLst>
              <a:path w="1515546" h="1851048">
                <a:moveTo>
                  <a:pt x="0" y="0"/>
                </a:moveTo>
                <a:lnTo>
                  <a:pt x="1515546" y="0"/>
                </a:lnTo>
                <a:lnTo>
                  <a:pt x="1515546" y="1851049"/>
                </a:lnTo>
                <a:lnTo>
                  <a:pt x="0" y="1851049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7" name="TextBox 17"/>
          <p:cNvSpPr txBox="1"/>
          <p:nvPr/>
        </p:nvSpPr>
        <p:spPr>
          <a:xfrm>
            <a:off x="4161628" y="3713970"/>
            <a:ext cx="10057164" cy="12969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994"/>
              </a:lnSpc>
            </a:pPr>
            <a:r>
              <a:rPr lang="zh-TW" altLang="en-US" sz="6600" dirty="0">
                <a:solidFill>
                  <a:srgbClr val="7D1515"/>
                </a:solidFill>
                <a:latin typeface="KaiTi" panose="020B0503020204020204" pitchFamily="49" charset="-122"/>
                <a:ea typeface="KaiTi" panose="020B0503020204020204" pitchFamily="49" charset="-122"/>
              </a:rPr>
              <a:t>資料庫系統</a:t>
            </a:r>
            <a:r>
              <a:rPr lang="en-US" altLang="zh-TW" sz="6600" dirty="0">
                <a:solidFill>
                  <a:srgbClr val="7D1515"/>
                </a:solidFill>
                <a:latin typeface="KaiTi" panose="020B0503020204020204" pitchFamily="49" charset="-122"/>
                <a:ea typeface="KaiTi" panose="020B0503020204020204" pitchFamily="49" charset="-122"/>
              </a:rPr>
              <a:t>PBL</a:t>
            </a:r>
            <a:r>
              <a:rPr lang="zh-TW" altLang="en-US" sz="6600" dirty="0">
                <a:solidFill>
                  <a:srgbClr val="7D1515"/>
                </a:solidFill>
                <a:latin typeface="KaiTi" panose="020B0503020204020204" pitchFamily="49" charset="-122"/>
                <a:ea typeface="KaiTi" panose="020B0503020204020204" pitchFamily="49" charset="-122"/>
              </a:rPr>
              <a:t>小組報告</a:t>
            </a:r>
            <a:endParaRPr lang="en-US" sz="6600" dirty="0">
              <a:solidFill>
                <a:srgbClr val="7D1515"/>
              </a:solidFill>
              <a:latin typeface="KaiTi" panose="020B0503020204020204" pitchFamily="49" charset="-122"/>
              <a:ea typeface="KaiTi" panose="020B0503020204020204" pitchFamily="49" charset="-122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6684836" y="6574661"/>
            <a:ext cx="4918327" cy="10387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78"/>
              </a:lnSpc>
            </a:pPr>
            <a:r>
              <a:rPr lang="en-US" altLang="zh-TW" sz="2600" spc="288" dirty="0">
                <a:solidFill>
                  <a:schemeClr val="accent2">
                    <a:lumMod val="50000"/>
                  </a:schemeClr>
                </a:solidFill>
                <a:latin typeface="Arimo"/>
              </a:rPr>
              <a:t>10927102</a:t>
            </a:r>
            <a:r>
              <a:rPr lang="zh-TW" altLang="en-US" sz="2600" spc="288" dirty="0">
                <a:solidFill>
                  <a:schemeClr val="accent2">
                    <a:lumMod val="50000"/>
                  </a:schemeClr>
                </a:solidFill>
                <a:latin typeface="Arimo"/>
              </a:rPr>
              <a:t> 楊舒怡</a:t>
            </a:r>
            <a:endParaRPr lang="en-US" altLang="zh-TW" sz="2600" spc="288" dirty="0">
              <a:solidFill>
                <a:schemeClr val="accent2">
                  <a:lumMod val="50000"/>
                </a:schemeClr>
              </a:solidFill>
              <a:latin typeface="Arimo"/>
            </a:endParaRPr>
          </a:p>
          <a:p>
            <a:pPr algn="ctr">
              <a:lnSpc>
                <a:spcPts val="2678"/>
              </a:lnSpc>
            </a:pPr>
            <a:r>
              <a:rPr lang="en-US" altLang="zh-TW" sz="2600" spc="288" dirty="0">
                <a:solidFill>
                  <a:schemeClr val="accent2">
                    <a:lumMod val="50000"/>
                  </a:schemeClr>
                </a:solidFill>
                <a:latin typeface="Arimo"/>
              </a:rPr>
              <a:t>10927207</a:t>
            </a:r>
            <a:r>
              <a:rPr lang="zh-TW" altLang="en-US" sz="2600" spc="288" dirty="0">
                <a:solidFill>
                  <a:schemeClr val="accent2">
                    <a:lumMod val="50000"/>
                  </a:schemeClr>
                </a:solidFill>
                <a:latin typeface="Arimo"/>
              </a:rPr>
              <a:t> 蒲品憶</a:t>
            </a:r>
            <a:endParaRPr lang="en-US" altLang="zh-TW" sz="2600" spc="288" dirty="0">
              <a:solidFill>
                <a:schemeClr val="accent2">
                  <a:lumMod val="50000"/>
                </a:schemeClr>
              </a:solidFill>
              <a:latin typeface="Arimo"/>
            </a:endParaRPr>
          </a:p>
          <a:p>
            <a:pPr algn="ctr">
              <a:lnSpc>
                <a:spcPts val="2678"/>
              </a:lnSpc>
            </a:pPr>
            <a:r>
              <a:rPr lang="en-US" sz="2600" spc="288" dirty="0">
                <a:solidFill>
                  <a:schemeClr val="accent2">
                    <a:lumMod val="50000"/>
                  </a:schemeClr>
                </a:solidFill>
                <a:latin typeface="Arimo"/>
              </a:rPr>
              <a:t>10927234</a:t>
            </a:r>
            <a:r>
              <a:rPr lang="zh-TW" altLang="en-US" sz="2600" spc="288" dirty="0">
                <a:solidFill>
                  <a:schemeClr val="accent2">
                    <a:lumMod val="50000"/>
                  </a:schemeClr>
                </a:solidFill>
                <a:latin typeface="Arimo"/>
              </a:rPr>
              <a:t> 吳凱鈺</a:t>
            </a:r>
            <a:endParaRPr lang="en-US" sz="2600" spc="288" dirty="0">
              <a:solidFill>
                <a:schemeClr val="accent2">
                  <a:lumMod val="50000"/>
                </a:schemeClr>
              </a:solidFill>
              <a:latin typeface="Arimo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9D731E18-5EEE-CA57-D6E0-370C692E5C1F}"/>
              </a:ext>
            </a:extLst>
          </p:cNvPr>
          <p:cNvSpPr txBox="1"/>
          <p:nvPr/>
        </p:nvSpPr>
        <p:spPr>
          <a:xfrm>
            <a:off x="8003361" y="7886700"/>
            <a:ext cx="2436039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zh-TW" sz="2400" dirty="0">
                <a:solidFill>
                  <a:srgbClr val="7D1515"/>
                </a:solidFill>
                <a:latin typeface="KaiTi"/>
                <a:ea typeface="KaiTi"/>
              </a:rPr>
              <a:t>2023.1.11</a:t>
            </a:r>
            <a:endParaRPr lang="zh-TW" altLang="en-US" sz="2400" dirty="0">
              <a:solidFill>
                <a:srgbClr val="7D1515"/>
              </a:solidFill>
              <a:latin typeface="KaiTi" panose="020B0503020204020204" pitchFamily="49" charset="-122"/>
              <a:ea typeface="KaiTi" panose="020B0503020204020204" pitchFamily="49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ECF378-2322-DE66-87D8-B94C68CE86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48D52670-FB97-391C-2BEE-491E7DEC567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0387" b="10387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BABD688F-3BFB-0998-706F-2FDE9AAF6B96}"/>
              </a:ext>
            </a:extLst>
          </p:cNvPr>
          <p:cNvSpPr txBox="1"/>
          <p:nvPr/>
        </p:nvSpPr>
        <p:spPr>
          <a:xfrm>
            <a:off x="1128409" y="263975"/>
            <a:ext cx="169797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7200" b="1" dirty="0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PBL(I)-</a:t>
            </a:r>
            <a:r>
              <a:rPr lang="zh-TW" altLang="en-US" sz="7200" b="1" dirty="0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使用</a:t>
            </a:r>
            <a:r>
              <a:rPr lang="en-US" altLang="zh-TW" sz="7200" b="1" dirty="0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SQL</a:t>
            </a:r>
            <a:r>
              <a:rPr lang="zh-TW" altLang="en-US" sz="7200" b="1" dirty="0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完成選課系統主要功能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C3620315-A7BB-9E43-2031-90E810768F98}"/>
              </a:ext>
            </a:extLst>
          </p:cNvPr>
          <p:cNvSpPr txBox="1"/>
          <p:nvPr/>
        </p:nvSpPr>
        <p:spPr>
          <a:xfrm>
            <a:off x="1128409" y="1878180"/>
            <a:ext cx="164591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indent="-914400">
              <a:buFont typeface="Wingdings" panose="05000000000000000000" pitchFamily="2" charset="2"/>
              <a:buAutoNum type="circleNumWdWhitePlain" startAt="4"/>
            </a:pPr>
            <a:r>
              <a:rPr lang="zh-TW" altLang="en-US" sz="4800" b="1" dirty="0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查詢特定課程的課綱，以</a:t>
            </a:r>
            <a:r>
              <a:rPr lang="en-US" altLang="zh-TW" sz="4800" b="1" dirty="0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’CS008B’</a:t>
            </a:r>
            <a:r>
              <a:rPr lang="zh-TW" altLang="en-US" sz="4800" b="1" dirty="0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為例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631DD0FF-7AA8-D06C-272C-4187DAD0CC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8409" y="4103239"/>
            <a:ext cx="15087595" cy="3090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4976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1B8FAA-AD58-6FF4-FC64-9388DAA181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FCC012D5-C75F-CF04-0320-106728F109E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0387" b="10387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DDBB38D5-EF8A-B483-A058-41B12F912EEB}"/>
              </a:ext>
            </a:extLst>
          </p:cNvPr>
          <p:cNvSpPr txBox="1"/>
          <p:nvPr/>
        </p:nvSpPr>
        <p:spPr>
          <a:xfrm>
            <a:off x="1128409" y="263975"/>
            <a:ext cx="169797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7200" b="1" dirty="0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PBL(I)-</a:t>
            </a:r>
            <a:r>
              <a:rPr lang="zh-TW" altLang="en-US" sz="7200" b="1" dirty="0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使用</a:t>
            </a:r>
            <a:r>
              <a:rPr lang="en-US" altLang="zh-TW" sz="7200" b="1" dirty="0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SQL</a:t>
            </a:r>
            <a:r>
              <a:rPr lang="zh-TW" altLang="en-US" sz="7200" b="1" dirty="0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完成選課系統主要功能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172CA711-3913-8A5C-2E9C-E5095A73F815}"/>
              </a:ext>
            </a:extLst>
          </p:cNvPr>
          <p:cNvSpPr txBox="1"/>
          <p:nvPr/>
        </p:nvSpPr>
        <p:spPr>
          <a:xfrm>
            <a:off x="1128409" y="1878180"/>
            <a:ext cx="164591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indent="-914400">
              <a:buFont typeface="Wingdings" panose="05000000000000000000" pitchFamily="2" charset="2"/>
              <a:buAutoNum type="circleNumWdWhitePlain" startAt="5"/>
            </a:pPr>
            <a:r>
              <a:rPr lang="zh-TW" altLang="en-US" sz="4800" b="1" dirty="0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查詢某位學生的選課清單，以</a:t>
            </a:r>
            <a:r>
              <a:rPr lang="en-US" altLang="zh-TW" sz="4800" b="1" dirty="0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’10927102’</a:t>
            </a:r>
            <a:r>
              <a:rPr lang="zh-TW" altLang="en-US" sz="4800" b="1" dirty="0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為例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D68772A-9F75-B296-610E-F908F87B55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0739" y="3938277"/>
            <a:ext cx="6739761" cy="3961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764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10387" b="10387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8630374B-3201-A783-891E-004C1864B8E2}"/>
              </a:ext>
            </a:extLst>
          </p:cNvPr>
          <p:cNvSpPr txBox="1"/>
          <p:nvPr/>
        </p:nvSpPr>
        <p:spPr>
          <a:xfrm>
            <a:off x="1128409" y="263975"/>
            <a:ext cx="169797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7200" b="1" dirty="0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PBL(I)-</a:t>
            </a:r>
            <a:r>
              <a:rPr lang="zh-TW" altLang="en-US" sz="7200" b="1" dirty="0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使用</a:t>
            </a:r>
            <a:r>
              <a:rPr lang="en-US" altLang="zh-TW" sz="7200" b="1" dirty="0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SQL</a:t>
            </a:r>
            <a:r>
              <a:rPr lang="zh-TW" altLang="en-US" sz="7200" b="1" dirty="0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完成選課系統主要功能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50629D74-CF95-EF30-6320-CFDFF3A4831C}"/>
              </a:ext>
            </a:extLst>
          </p:cNvPr>
          <p:cNvSpPr txBox="1"/>
          <p:nvPr/>
        </p:nvSpPr>
        <p:spPr>
          <a:xfrm>
            <a:off x="1128409" y="1878180"/>
            <a:ext cx="164591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indent="-914400">
              <a:buFont typeface="Wingdings" panose="05000000000000000000" pitchFamily="2" charset="2"/>
              <a:buAutoNum type="circleNumWdWhitePlain" startAt="6"/>
            </a:pPr>
            <a:r>
              <a:rPr lang="zh-TW" altLang="en-US" sz="4800" b="1" dirty="0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查詢</a:t>
            </a:r>
            <a:r>
              <a:rPr lang="en-US" altLang="zh-TW" sz="4800" b="1" dirty="0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”</a:t>
            </a:r>
            <a:r>
              <a:rPr lang="zh-TW" altLang="en-US" sz="4800" b="1" dirty="0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選課資料</a:t>
            </a:r>
            <a:r>
              <a:rPr lang="en-US" altLang="zh-TW" sz="4800" b="1" dirty="0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”</a:t>
            </a:r>
            <a:endParaRPr lang="zh-TW" altLang="en-US" sz="4800" b="1" dirty="0">
              <a:solidFill>
                <a:schemeClr val="bg1"/>
              </a:solidFill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5BD3671-6711-6A1F-AB10-FB96A1547A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9131" y="1878180"/>
            <a:ext cx="9190052" cy="3757432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219319FA-0E61-1780-B0E5-02B344C537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2511" y="6049488"/>
            <a:ext cx="9214285" cy="3757432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FAFC3D50-8862-BFBC-DBC4-6A57B0A96B9A}"/>
              </a:ext>
            </a:extLst>
          </p:cNvPr>
          <p:cNvSpPr txBox="1"/>
          <p:nvPr/>
        </p:nvSpPr>
        <p:spPr>
          <a:xfrm>
            <a:off x="10377339" y="7130308"/>
            <a:ext cx="79106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800" b="1" dirty="0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查詢</a:t>
            </a:r>
            <a:r>
              <a:rPr lang="en-US" altLang="zh-TW" sz="4800" b="1" dirty="0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”</a:t>
            </a:r>
            <a:r>
              <a:rPr lang="zh-TW" altLang="en-US" sz="4800" b="1" dirty="0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篩選餘額</a:t>
            </a:r>
            <a:r>
              <a:rPr lang="en-US" altLang="zh-TW" sz="4800" b="1" dirty="0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&gt;0”</a:t>
            </a:r>
            <a:r>
              <a:rPr lang="zh-TW" altLang="en-US" sz="4800" b="1" dirty="0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的課程</a:t>
            </a:r>
          </a:p>
        </p:txBody>
      </p:sp>
    </p:spTree>
    <p:extLst>
      <p:ext uri="{BB962C8B-B14F-4D97-AF65-F5344CB8AC3E}">
        <p14:creationId xmlns:p14="http://schemas.microsoft.com/office/powerpoint/2010/main" val="37231729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32E85F-3A7D-9360-0489-B7E6001D39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D2739FB2-00F8-0A0F-68B7-C4B169C4162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0387" b="10387"/>
          <a:stretch>
            <a:fillRect/>
          </a:stretch>
        </p:blipFill>
        <p:spPr>
          <a:xfrm>
            <a:off x="0" y="-128789"/>
            <a:ext cx="18288000" cy="10287000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E882B6E6-6B95-A432-1B03-BB8F495D8B10}"/>
              </a:ext>
            </a:extLst>
          </p:cNvPr>
          <p:cNvSpPr txBox="1"/>
          <p:nvPr/>
        </p:nvSpPr>
        <p:spPr>
          <a:xfrm>
            <a:off x="1128409" y="263975"/>
            <a:ext cx="16979708" cy="230832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7200" b="1" dirty="0">
                <a:solidFill>
                  <a:schemeClr val="bg1"/>
                </a:solidFill>
                <a:latin typeface="Calibri"/>
                <a:ea typeface="+mn-lt"/>
                <a:cs typeface="Calibri"/>
              </a:rPr>
              <a:t>PBL(II</a:t>
            </a:r>
            <a:r>
              <a:rPr lang="en-US" sz="7200" b="1" dirty="0">
                <a:solidFill>
                  <a:schemeClr val="bg1"/>
                </a:solidFill>
                <a:latin typeface="KaiTi (粗體)"/>
                <a:ea typeface="+mn-lt"/>
                <a:cs typeface="Calibri"/>
              </a:rPr>
              <a:t>)-</a:t>
            </a:r>
            <a:r>
              <a:rPr lang="zh-TW" sz="7200" b="1">
                <a:solidFill>
                  <a:schemeClr val="bg1"/>
                </a:solidFill>
                <a:latin typeface="Calibri"/>
                <a:ea typeface="KaiTi"/>
                <a:cs typeface="Calibri"/>
              </a:rPr>
              <a:t>使用</a:t>
            </a:r>
            <a:r>
              <a:rPr lang="en-US" sz="7200" b="1" dirty="0">
                <a:solidFill>
                  <a:schemeClr val="bg1"/>
                </a:solidFill>
                <a:latin typeface="Calibri"/>
                <a:ea typeface="+mn-lt"/>
                <a:cs typeface="Calibri"/>
              </a:rPr>
              <a:t>NoSQL DB</a:t>
            </a:r>
            <a:r>
              <a:rPr lang="zh-TW" sz="7200" b="1">
                <a:solidFill>
                  <a:schemeClr val="bg1"/>
                </a:solidFill>
                <a:latin typeface="Calibri"/>
                <a:ea typeface="KaiTi"/>
                <a:cs typeface="Calibri"/>
              </a:rPr>
              <a:t>建立選課系統資料庫</a:t>
            </a:r>
            <a:endParaRPr lang="zh-TW" sz="7200">
              <a:solidFill>
                <a:schemeClr val="bg1"/>
              </a:solidFill>
              <a:latin typeface="Calibri"/>
              <a:ea typeface="KaiTi" panose="02010609060101010101" pitchFamily="49" charset="-122"/>
              <a:cs typeface="Calibri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82AEE65C-C5E8-161F-BB81-232056BC0372}"/>
              </a:ext>
            </a:extLst>
          </p:cNvPr>
          <p:cNvSpPr txBox="1"/>
          <p:nvPr/>
        </p:nvSpPr>
        <p:spPr>
          <a:xfrm>
            <a:off x="1444572" y="2483678"/>
            <a:ext cx="5531370" cy="230832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zh-TW" altLang="en-US" sz="4800" b="1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插入資料，並列出</a:t>
            </a:r>
            <a:r>
              <a:rPr lang="en-US" altLang="zh-TW" sz="4800" b="1" dirty="0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Syllabus_</a:t>
            </a:r>
            <a:r>
              <a:rPr lang="zh-TW" altLang="en-US" sz="4800" b="1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Table所有資料</a:t>
            </a:r>
          </a:p>
        </p:txBody>
      </p:sp>
      <p:pic>
        <p:nvPicPr>
          <p:cNvPr id="3" name="圖片 2" descr="一張含有 文字, 螢幕擷取畫面, 字型, 文件 的圖片&#10;&#10;自動產生的描述">
            <a:extLst>
              <a:ext uri="{FF2B5EF4-FFF2-40B4-BE49-F238E27FC236}">
                <a16:creationId xmlns:a16="http://schemas.microsoft.com/office/drawing/2014/main" id="{4C250F04-B995-C74A-2A3C-D3DFE2F86A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3684" y="2390775"/>
            <a:ext cx="10631518" cy="5074130"/>
          </a:xfrm>
          <a:prstGeom prst="rect">
            <a:avLst/>
          </a:prstGeom>
        </p:spPr>
      </p:pic>
      <p:pic>
        <p:nvPicPr>
          <p:cNvPr id="4" name="圖片 3" descr="一張含有 文字, 螢幕擷取畫面, 字型 的圖片&#10;&#10;自動產生的描述">
            <a:extLst>
              <a:ext uri="{FF2B5EF4-FFF2-40B4-BE49-F238E27FC236}">
                <a16:creationId xmlns:a16="http://schemas.microsoft.com/office/drawing/2014/main" id="{B479D2E5-543F-8925-FAF2-4175763C3A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5493" y="7588280"/>
            <a:ext cx="14058900" cy="2486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281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B40A1C-6740-6628-1E79-44EC38E925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5FCA6119-ACE2-0846-D76C-924FCC1B9F3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0387" b="10387"/>
          <a:stretch>
            <a:fillRect/>
          </a:stretch>
        </p:blipFill>
        <p:spPr>
          <a:xfrm>
            <a:off x="0" y="-128789"/>
            <a:ext cx="18288000" cy="10287000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719D2D29-CC3C-B0AF-5A97-B9E7A58BC5D0}"/>
              </a:ext>
            </a:extLst>
          </p:cNvPr>
          <p:cNvSpPr txBox="1"/>
          <p:nvPr/>
        </p:nvSpPr>
        <p:spPr>
          <a:xfrm>
            <a:off x="1128409" y="263975"/>
            <a:ext cx="16979708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7200" b="1" dirty="0">
                <a:solidFill>
                  <a:schemeClr val="bg1"/>
                </a:solidFill>
                <a:latin typeface="Calibri"/>
                <a:ea typeface="+mn-lt"/>
                <a:cs typeface="Calibri"/>
              </a:rPr>
              <a:t>PBL(I</a:t>
            </a:r>
            <a:r>
              <a:rPr lang="en-US" sz="7200" b="1" dirty="0">
                <a:solidFill>
                  <a:schemeClr val="bg1"/>
                </a:solidFill>
                <a:latin typeface="KaiTi (粗體)"/>
                <a:ea typeface="+mn-lt"/>
                <a:cs typeface="Calibri"/>
              </a:rPr>
              <a:t>)、</a:t>
            </a:r>
            <a:r>
              <a:rPr lang="en-US" sz="7200" b="1" dirty="0">
                <a:solidFill>
                  <a:schemeClr val="bg1"/>
                </a:solidFill>
                <a:latin typeface="Calibri"/>
                <a:ea typeface="+mn-lt"/>
                <a:cs typeface="Calibri"/>
              </a:rPr>
              <a:t>PBL(II</a:t>
            </a:r>
            <a:r>
              <a:rPr lang="en-US" sz="7200" b="1" dirty="0">
                <a:solidFill>
                  <a:schemeClr val="bg1"/>
                </a:solidFill>
                <a:latin typeface="Segoe UI"/>
                <a:ea typeface="+mn-lt"/>
                <a:cs typeface="Segoe UI"/>
              </a:rPr>
              <a:t>)</a:t>
            </a:r>
            <a:r>
              <a:rPr lang="zh-TW" altLang="en-US" sz="7200" b="1">
                <a:solidFill>
                  <a:schemeClr val="bg1"/>
                </a:solidFill>
                <a:latin typeface="Segoe UI"/>
                <a:ea typeface="+mn-lt"/>
                <a:cs typeface="Segoe UI"/>
              </a:rPr>
              <a:t>文檔</a:t>
            </a:r>
            <a:endParaRPr lang="zh-TW" sz="7200" b="1">
              <a:solidFill>
                <a:schemeClr val="bg1"/>
              </a:solidFill>
              <a:latin typeface="Calibri"/>
              <a:ea typeface="KaiTi" panose="02010609060101010101" pitchFamily="49" charset="-122"/>
              <a:cs typeface="Calibri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3A2A7343-3237-8566-CE77-725D68292511}"/>
              </a:ext>
            </a:extLst>
          </p:cNvPr>
          <p:cNvSpPr txBox="1"/>
          <p:nvPr/>
        </p:nvSpPr>
        <p:spPr>
          <a:xfrm>
            <a:off x="1444572" y="2483678"/>
            <a:ext cx="15110031" cy="34163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endParaRPr lang="zh-TW" altLang="en-US" sz="3600" b="1" dirty="0">
              <a:solidFill>
                <a:schemeClr val="bg1"/>
              </a:solidFill>
              <a:latin typeface="KaiTi (粗體)"/>
              <a:ea typeface="KaiTi" panose="02010609060101010101" pitchFamily="49" charset="-122"/>
            </a:endParaRPr>
          </a:p>
          <a:p>
            <a:r>
              <a:rPr lang="en-US" altLang="zh-TW" sz="3600" b="1" dirty="0">
                <a:solidFill>
                  <a:schemeClr val="bg1"/>
                </a:solidFill>
                <a:latin typeface="KaiTi (粗體)"/>
                <a:ea typeface="+mn-lt"/>
                <a:cs typeface="+mn-lt"/>
              </a:rPr>
              <a:t>PBL(I</a:t>
            </a:r>
            <a:r>
              <a:rPr lang="en-US" altLang="zh-TW" sz="3600" b="1" dirty="0">
                <a:solidFill>
                  <a:schemeClr val="bg1"/>
                </a:solidFill>
                <a:latin typeface="KaiTi (粗體)"/>
                <a:ea typeface="+mn-lt"/>
                <a:cs typeface="Segoe UI"/>
              </a:rPr>
              <a:t>): </a:t>
            </a:r>
            <a:r>
              <a:rPr lang="en-US" sz="3600" dirty="0">
                <a:solidFill>
                  <a:schemeClr val="bg1"/>
                </a:solidFill>
                <a:latin typeface="KaiTi (粗體)"/>
                <a:ea typeface="+mn-lt"/>
                <a:cs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https://reurl</a:t>
            </a:r>
            <a:r>
              <a:rPr lang="en-US" altLang="zh-TW" sz="3600" dirty="0">
                <a:solidFill>
                  <a:schemeClr val="bg1"/>
                </a:solidFill>
                <a:latin typeface="KaiTi (粗體)"/>
                <a:ea typeface="+mn-lt"/>
                <a:cs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.cc/xLlxK1</a:t>
            </a:r>
            <a:endParaRPr lang="zh-TW" altLang="en-US" sz="3600">
              <a:solidFill>
                <a:schemeClr val="bg1"/>
              </a:solidFill>
              <a:latin typeface="KaiTi (粗體)"/>
              <a:ea typeface="+mn-lt"/>
              <a:cs typeface="+mn-lt"/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endParaRPr lang="en-US" altLang="zh-TW" sz="3600" b="1" dirty="0">
              <a:solidFill>
                <a:schemeClr val="bg1"/>
              </a:solidFill>
              <a:latin typeface="KaiTi (粗體)"/>
              <a:ea typeface="+mn-lt"/>
              <a:cs typeface="Calibri"/>
            </a:endParaRPr>
          </a:p>
          <a:p>
            <a:r>
              <a:rPr lang="en-US" altLang="zh-TW" sz="3600" b="1" dirty="0">
                <a:solidFill>
                  <a:schemeClr val="bg1"/>
                </a:solidFill>
                <a:latin typeface="KaiTi (粗體)"/>
                <a:ea typeface="+mn-lt"/>
                <a:cs typeface="Calibri"/>
              </a:rPr>
              <a:t>PBL(II</a:t>
            </a:r>
            <a:r>
              <a:rPr lang="en-US" altLang="zh-TW" sz="3600" b="1" dirty="0">
                <a:solidFill>
                  <a:schemeClr val="bg1"/>
                </a:solidFill>
                <a:latin typeface="KaiTi (粗體)"/>
                <a:ea typeface="+mn-lt"/>
                <a:cs typeface="Segoe UI"/>
              </a:rPr>
              <a:t>): </a:t>
            </a:r>
            <a:r>
              <a:rPr lang="en-US" sz="3600" dirty="0">
                <a:solidFill>
                  <a:schemeClr val="bg1"/>
                </a:solidFill>
                <a:latin typeface="KaiTi (粗體)"/>
                <a:ea typeface="+mn-lt"/>
                <a:cs typeface="+mn-l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https://reurl.cc/yYk1KD</a:t>
            </a:r>
            <a:endParaRPr lang="zh-TW" sz="3600">
              <a:solidFill>
                <a:schemeClr val="bg1"/>
              </a:solidFill>
              <a:latin typeface="KaiTi (粗體)"/>
              <a:ea typeface="新細明體"/>
              <a:cs typeface="Calibri"/>
            </a:endParaRPr>
          </a:p>
          <a:p>
            <a:endParaRPr lang="en-US" sz="3600" dirty="0">
              <a:solidFill>
                <a:schemeClr val="bg1"/>
              </a:solidFill>
              <a:latin typeface="KaiTi (粗體)"/>
              <a:ea typeface="新細明體"/>
              <a:cs typeface="Calibri"/>
            </a:endParaRPr>
          </a:p>
          <a:p>
            <a:endParaRPr lang="zh-TW" sz="3600" dirty="0">
              <a:solidFill>
                <a:schemeClr val="bg1"/>
              </a:solidFill>
              <a:latin typeface="KaiTi (粗體)"/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244697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10387" b="10387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>
            <a:off x="3736334" y="3092300"/>
            <a:ext cx="16230600" cy="8095012"/>
          </a:xfrm>
          <a:custGeom>
            <a:avLst/>
            <a:gdLst/>
            <a:ahLst/>
            <a:cxnLst/>
            <a:rect l="l" t="t" r="r" b="b"/>
            <a:pathLst>
              <a:path w="16230600" h="8095012">
                <a:moveTo>
                  <a:pt x="0" y="0"/>
                </a:moveTo>
                <a:lnTo>
                  <a:pt x="16230600" y="0"/>
                </a:lnTo>
                <a:lnTo>
                  <a:pt x="16230600" y="8095012"/>
                </a:lnTo>
                <a:lnTo>
                  <a:pt x="0" y="80950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4" name="Group 4"/>
          <p:cNvGrpSpPr/>
          <p:nvPr/>
        </p:nvGrpSpPr>
        <p:grpSpPr>
          <a:xfrm>
            <a:off x="2662481" y="1730305"/>
            <a:ext cx="12963038" cy="6826391"/>
            <a:chOff x="0" y="0"/>
            <a:chExt cx="3414134" cy="179789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414133" cy="1797897"/>
            </a:xfrm>
            <a:custGeom>
              <a:avLst/>
              <a:gdLst/>
              <a:ahLst/>
              <a:cxnLst/>
              <a:rect l="l" t="t" r="r" b="b"/>
              <a:pathLst>
                <a:path w="3414133" h="1797897">
                  <a:moveTo>
                    <a:pt x="23889" y="0"/>
                  </a:moveTo>
                  <a:lnTo>
                    <a:pt x="3390244" y="0"/>
                  </a:lnTo>
                  <a:cubicBezTo>
                    <a:pt x="3396580" y="0"/>
                    <a:pt x="3402656" y="2517"/>
                    <a:pt x="3407137" y="6997"/>
                  </a:cubicBezTo>
                  <a:cubicBezTo>
                    <a:pt x="3411617" y="11477"/>
                    <a:pt x="3414133" y="17553"/>
                    <a:pt x="3414133" y="23889"/>
                  </a:cubicBezTo>
                  <a:lnTo>
                    <a:pt x="3414133" y="1774008"/>
                  </a:lnTo>
                  <a:cubicBezTo>
                    <a:pt x="3414133" y="1780344"/>
                    <a:pt x="3411617" y="1786420"/>
                    <a:pt x="3407137" y="1790900"/>
                  </a:cubicBezTo>
                  <a:cubicBezTo>
                    <a:pt x="3402656" y="1795380"/>
                    <a:pt x="3396580" y="1797897"/>
                    <a:pt x="3390244" y="1797897"/>
                  </a:cubicBezTo>
                  <a:lnTo>
                    <a:pt x="23889" y="1797897"/>
                  </a:lnTo>
                  <a:cubicBezTo>
                    <a:pt x="17553" y="1797897"/>
                    <a:pt x="11477" y="1795380"/>
                    <a:pt x="6997" y="1790900"/>
                  </a:cubicBezTo>
                  <a:cubicBezTo>
                    <a:pt x="2517" y="1786420"/>
                    <a:pt x="0" y="1780344"/>
                    <a:pt x="0" y="1774008"/>
                  </a:cubicBezTo>
                  <a:lnTo>
                    <a:pt x="0" y="23889"/>
                  </a:lnTo>
                  <a:cubicBezTo>
                    <a:pt x="0" y="17553"/>
                    <a:pt x="2517" y="11477"/>
                    <a:pt x="6997" y="6997"/>
                  </a:cubicBezTo>
                  <a:cubicBezTo>
                    <a:pt x="11477" y="2517"/>
                    <a:pt x="17553" y="0"/>
                    <a:pt x="23889" y="0"/>
                  </a:cubicBezTo>
                  <a:close/>
                </a:path>
              </a:pathLst>
            </a:custGeom>
            <a:solidFill>
              <a:srgbClr val="FFFFFF">
                <a:alpha val="89804"/>
              </a:srgbClr>
            </a:solidFill>
            <a:ln w="19050">
              <a:solidFill>
                <a:srgbClr val="000000">
                  <a:alpha val="89804"/>
                </a:srgbClr>
              </a:solidFill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 rot="-291750">
            <a:off x="1466358" y="1039230"/>
            <a:ext cx="3055741" cy="2876471"/>
          </a:xfrm>
          <a:custGeom>
            <a:avLst/>
            <a:gdLst/>
            <a:ahLst/>
            <a:cxnLst/>
            <a:rect l="l" t="t" r="r" b="b"/>
            <a:pathLst>
              <a:path w="3055741" h="2876471">
                <a:moveTo>
                  <a:pt x="0" y="0"/>
                </a:moveTo>
                <a:lnTo>
                  <a:pt x="3055741" y="0"/>
                </a:lnTo>
                <a:lnTo>
                  <a:pt x="3055741" y="2876471"/>
                </a:lnTo>
                <a:lnTo>
                  <a:pt x="0" y="287647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8" name="Freeform 8"/>
          <p:cNvSpPr/>
          <p:nvPr/>
        </p:nvSpPr>
        <p:spPr>
          <a:xfrm>
            <a:off x="13995041" y="5221270"/>
            <a:ext cx="2765366" cy="4037030"/>
          </a:xfrm>
          <a:custGeom>
            <a:avLst/>
            <a:gdLst/>
            <a:ahLst/>
            <a:cxnLst/>
            <a:rect l="l" t="t" r="r" b="b"/>
            <a:pathLst>
              <a:path w="2765366" h="4037030">
                <a:moveTo>
                  <a:pt x="0" y="0"/>
                </a:moveTo>
                <a:lnTo>
                  <a:pt x="2765365" y="0"/>
                </a:lnTo>
                <a:lnTo>
                  <a:pt x="2765365" y="4037030"/>
                </a:lnTo>
                <a:lnTo>
                  <a:pt x="0" y="403703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9" name="Freeform 9"/>
          <p:cNvSpPr/>
          <p:nvPr/>
        </p:nvSpPr>
        <p:spPr>
          <a:xfrm rot="370415">
            <a:off x="2061168" y="6722574"/>
            <a:ext cx="3112426" cy="2505503"/>
          </a:xfrm>
          <a:custGeom>
            <a:avLst/>
            <a:gdLst/>
            <a:ahLst/>
            <a:cxnLst/>
            <a:rect l="l" t="t" r="r" b="b"/>
            <a:pathLst>
              <a:path w="3112426" h="2505503">
                <a:moveTo>
                  <a:pt x="0" y="0"/>
                </a:moveTo>
                <a:lnTo>
                  <a:pt x="3112427" y="0"/>
                </a:lnTo>
                <a:lnTo>
                  <a:pt x="3112427" y="2505503"/>
                </a:lnTo>
                <a:lnTo>
                  <a:pt x="0" y="250550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0" name="Freeform 10"/>
          <p:cNvSpPr/>
          <p:nvPr/>
        </p:nvSpPr>
        <p:spPr>
          <a:xfrm rot="-529618">
            <a:off x="14360991" y="2659378"/>
            <a:ext cx="2529056" cy="2048535"/>
          </a:xfrm>
          <a:custGeom>
            <a:avLst/>
            <a:gdLst/>
            <a:ahLst/>
            <a:cxnLst/>
            <a:rect l="l" t="t" r="r" b="b"/>
            <a:pathLst>
              <a:path w="2529056" h="2048535">
                <a:moveTo>
                  <a:pt x="0" y="0"/>
                </a:moveTo>
                <a:lnTo>
                  <a:pt x="2529056" y="0"/>
                </a:lnTo>
                <a:lnTo>
                  <a:pt x="2529056" y="2048535"/>
                </a:lnTo>
                <a:lnTo>
                  <a:pt x="0" y="204853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1" name="Freeform 11"/>
          <p:cNvSpPr/>
          <p:nvPr/>
        </p:nvSpPr>
        <p:spPr>
          <a:xfrm>
            <a:off x="11205995" y="7527257"/>
            <a:ext cx="2212080" cy="1860912"/>
          </a:xfrm>
          <a:custGeom>
            <a:avLst/>
            <a:gdLst/>
            <a:ahLst/>
            <a:cxnLst/>
            <a:rect l="l" t="t" r="r" b="b"/>
            <a:pathLst>
              <a:path w="2212080" h="1860912">
                <a:moveTo>
                  <a:pt x="0" y="0"/>
                </a:moveTo>
                <a:lnTo>
                  <a:pt x="2212080" y="0"/>
                </a:lnTo>
                <a:lnTo>
                  <a:pt x="2212080" y="1860912"/>
                </a:lnTo>
                <a:lnTo>
                  <a:pt x="0" y="186091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2" name="Freeform 12"/>
          <p:cNvSpPr/>
          <p:nvPr/>
        </p:nvSpPr>
        <p:spPr>
          <a:xfrm>
            <a:off x="9371305" y="914897"/>
            <a:ext cx="2480328" cy="1630816"/>
          </a:xfrm>
          <a:custGeom>
            <a:avLst/>
            <a:gdLst/>
            <a:ahLst/>
            <a:cxnLst/>
            <a:rect l="l" t="t" r="r" b="b"/>
            <a:pathLst>
              <a:path w="2480328" h="1630816">
                <a:moveTo>
                  <a:pt x="0" y="0"/>
                </a:moveTo>
                <a:lnTo>
                  <a:pt x="2480329" y="0"/>
                </a:lnTo>
                <a:lnTo>
                  <a:pt x="2480329" y="1630816"/>
                </a:lnTo>
                <a:lnTo>
                  <a:pt x="0" y="163081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3" name="Freeform 13"/>
          <p:cNvSpPr/>
          <p:nvPr/>
        </p:nvSpPr>
        <p:spPr>
          <a:xfrm rot="-870005">
            <a:off x="1787938" y="4392073"/>
            <a:ext cx="1768953" cy="1658393"/>
          </a:xfrm>
          <a:custGeom>
            <a:avLst/>
            <a:gdLst/>
            <a:ahLst/>
            <a:cxnLst/>
            <a:rect l="l" t="t" r="r" b="b"/>
            <a:pathLst>
              <a:path w="1768953" h="1658393">
                <a:moveTo>
                  <a:pt x="0" y="0"/>
                </a:moveTo>
                <a:lnTo>
                  <a:pt x="1768953" y="0"/>
                </a:lnTo>
                <a:lnTo>
                  <a:pt x="1768953" y="1658394"/>
                </a:lnTo>
                <a:lnTo>
                  <a:pt x="0" y="165839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4" name="Freeform 14"/>
          <p:cNvSpPr/>
          <p:nvPr/>
        </p:nvSpPr>
        <p:spPr>
          <a:xfrm>
            <a:off x="6426265" y="7741316"/>
            <a:ext cx="3652757" cy="1059299"/>
          </a:xfrm>
          <a:custGeom>
            <a:avLst/>
            <a:gdLst/>
            <a:ahLst/>
            <a:cxnLst/>
            <a:rect l="l" t="t" r="r" b="b"/>
            <a:pathLst>
              <a:path w="3652757" h="1059299">
                <a:moveTo>
                  <a:pt x="0" y="0"/>
                </a:moveTo>
                <a:lnTo>
                  <a:pt x="3652757" y="0"/>
                </a:lnTo>
                <a:lnTo>
                  <a:pt x="3652757" y="1059300"/>
                </a:lnTo>
                <a:lnTo>
                  <a:pt x="0" y="105930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5" name="Freeform 15"/>
          <p:cNvSpPr/>
          <p:nvPr/>
        </p:nvSpPr>
        <p:spPr>
          <a:xfrm rot="196555">
            <a:off x="5913788" y="778683"/>
            <a:ext cx="2338855" cy="1903243"/>
          </a:xfrm>
          <a:custGeom>
            <a:avLst/>
            <a:gdLst/>
            <a:ahLst/>
            <a:cxnLst/>
            <a:rect l="l" t="t" r="r" b="b"/>
            <a:pathLst>
              <a:path w="2338855" h="1903243">
                <a:moveTo>
                  <a:pt x="0" y="0"/>
                </a:moveTo>
                <a:lnTo>
                  <a:pt x="2338856" y="0"/>
                </a:lnTo>
                <a:lnTo>
                  <a:pt x="2338856" y="1903243"/>
                </a:lnTo>
                <a:lnTo>
                  <a:pt x="0" y="1903243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6" name="Freeform 16"/>
          <p:cNvSpPr/>
          <p:nvPr/>
        </p:nvSpPr>
        <p:spPr>
          <a:xfrm>
            <a:off x="12918434" y="1475951"/>
            <a:ext cx="2169935" cy="873399"/>
          </a:xfrm>
          <a:custGeom>
            <a:avLst/>
            <a:gdLst/>
            <a:ahLst/>
            <a:cxnLst/>
            <a:rect l="l" t="t" r="r" b="b"/>
            <a:pathLst>
              <a:path w="2169935" h="873399">
                <a:moveTo>
                  <a:pt x="0" y="0"/>
                </a:moveTo>
                <a:lnTo>
                  <a:pt x="2169935" y="0"/>
                </a:lnTo>
                <a:lnTo>
                  <a:pt x="2169935" y="873399"/>
                </a:lnTo>
                <a:lnTo>
                  <a:pt x="0" y="873399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7" name="TextBox 17"/>
          <p:cNvSpPr txBox="1"/>
          <p:nvPr/>
        </p:nvSpPr>
        <p:spPr>
          <a:xfrm>
            <a:off x="5184895" y="3688684"/>
            <a:ext cx="7918210" cy="31001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994"/>
              </a:lnSpc>
            </a:pPr>
            <a:r>
              <a:rPr lang="en-US" sz="11645">
                <a:solidFill>
                  <a:srgbClr val="7D1515"/>
                </a:solidFill>
                <a:latin typeface="Noto Serif Display Black"/>
              </a:rPr>
              <a:t>Thank you!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10387" b="10387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8630374B-3201-A783-891E-004C1864B8E2}"/>
              </a:ext>
            </a:extLst>
          </p:cNvPr>
          <p:cNvSpPr txBox="1"/>
          <p:nvPr/>
        </p:nvSpPr>
        <p:spPr>
          <a:xfrm>
            <a:off x="1128409" y="263975"/>
            <a:ext cx="169797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7200" b="1" dirty="0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PBL(I)-</a:t>
            </a:r>
            <a:r>
              <a:rPr lang="zh-TW" altLang="en-US" sz="7200" b="1" dirty="0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使用</a:t>
            </a:r>
            <a:r>
              <a:rPr lang="en-US" altLang="zh-TW" sz="7200" b="1" dirty="0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Oracle</a:t>
            </a:r>
            <a:r>
              <a:rPr lang="zh-TW" altLang="en-US" sz="7200" b="1" dirty="0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建立選課系統資料庫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DBC53191-F89A-4476-8C8A-F84F33284B88}"/>
              </a:ext>
            </a:extLst>
          </p:cNvPr>
          <p:cNvSpPr txBox="1"/>
          <p:nvPr/>
        </p:nvSpPr>
        <p:spPr>
          <a:xfrm>
            <a:off x="1128409" y="1886429"/>
            <a:ext cx="735602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800" b="1" dirty="0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1.</a:t>
            </a:r>
            <a:r>
              <a:rPr lang="zh-TW" altLang="en-US" sz="4800" b="1" dirty="0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 確認選課需要的功能</a:t>
            </a:r>
            <a:br>
              <a:rPr lang="en-US" altLang="zh-TW" sz="4800" b="1" dirty="0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</a:rPr>
            </a:br>
            <a:endParaRPr lang="zh-TW" altLang="en-US" sz="4800" b="1" dirty="0">
              <a:solidFill>
                <a:schemeClr val="bg1"/>
              </a:solidFill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DE500099-0626-0332-F4DD-5E46BD596865}"/>
              </a:ext>
            </a:extLst>
          </p:cNvPr>
          <p:cNvSpPr txBox="1"/>
          <p:nvPr/>
        </p:nvSpPr>
        <p:spPr>
          <a:xfrm>
            <a:off x="14622055" y="7415467"/>
            <a:ext cx="9377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KaiTi" panose="02010609060101010101" pitchFamily="49" charset="-122"/>
                <a:ea typeface="KaiTi" panose="02010609060101010101" pitchFamily="49" charset="-122"/>
              </a:rPr>
              <a:t>PK</a:t>
            </a:r>
            <a:endParaRPr lang="zh-TW" altLang="en-US" sz="1600" b="1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11" name="箭號: 向右 10">
            <a:extLst>
              <a:ext uri="{FF2B5EF4-FFF2-40B4-BE49-F238E27FC236}">
                <a16:creationId xmlns:a16="http://schemas.microsoft.com/office/drawing/2014/main" id="{DFEA3EE9-6340-9FFF-14CC-B097CA461B06}"/>
              </a:ext>
            </a:extLst>
          </p:cNvPr>
          <p:cNvSpPr/>
          <p:nvPr/>
        </p:nvSpPr>
        <p:spPr>
          <a:xfrm>
            <a:off x="1588957" y="3152138"/>
            <a:ext cx="794478" cy="554636"/>
          </a:xfrm>
          <a:prstGeom prst="rightArrow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C36C823B-75CC-75BB-E8D8-E7609D04AB26}"/>
              </a:ext>
            </a:extLst>
          </p:cNvPr>
          <p:cNvSpPr txBox="1"/>
          <p:nvPr/>
        </p:nvSpPr>
        <p:spPr>
          <a:xfrm>
            <a:off x="2572290" y="3013957"/>
            <a:ext cx="52873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800" b="1" dirty="0">
                <a:solidFill>
                  <a:srgbClr val="FFFF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便於設計資料庫表</a:t>
            </a: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1B014946-3007-2929-3CD9-621D694436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357" y="4512095"/>
            <a:ext cx="6151985" cy="5447484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7B7A8580-9EB6-9D28-C2EA-05800EE977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73197" y="1728279"/>
            <a:ext cx="6350741" cy="823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6232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10387" b="10387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8630374B-3201-A783-891E-004C1864B8E2}"/>
              </a:ext>
            </a:extLst>
          </p:cNvPr>
          <p:cNvSpPr txBox="1"/>
          <p:nvPr/>
        </p:nvSpPr>
        <p:spPr>
          <a:xfrm>
            <a:off x="1128409" y="263975"/>
            <a:ext cx="169797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7200" b="1" dirty="0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PBL(I)-</a:t>
            </a:r>
            <a:r>
              <a:rPr lang="zh-TW" altLang="en-US" sz="7200" b="1" dirty="0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使用</a:t>
            </a:r>
            <a:r>
              <a:rPr lang="en-US" altLang="zh-TW" sz="7200" b="1" dirty="0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Oracle</a:t>
            </a:r>
            <a:r>
              <a:rPr lang="zh-TW" altLang="en-US" sz="7200" b="1" dirty="0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建立選課系統資料庫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DBC53191-F89A-4476-8C8A-F84F33284B88}"/>
              </a:ext>
            </a:extLst>
          </p:cNvPr>
          <p:cNvSpPr txBox="1"/>
          <p:nvPr/>
        </p:nvSpPr>
        <p:spPr>
          <a:xfrm>
            <a:off x="625441" y="2049657"/>
            <a:ext cx="785899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800" b="1" dirty="0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2.</a:t>
            </a:r>
            <a:r>
              <a:rPr lang="zh-TW" altLang="en-US" sz="4800" b="1" dirty="0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設計所需的</a:t>
            </a:r>
            <a:r>
              <a:rPr lang="en-US" altLang="zh-TW" sz="4800" b="1" dirty="0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Table</a:t>
            </a:r>
            <a:r>
              <a:rPr lang="zh-TW" altLang="en-US" sz="4800" b="1" dirty="0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及欄位，並畫出各</a:t>
            </a:r>
            <a:r>
              <a:rPr lang="en-US" altLang="zh-TW" sz="4800" b="1" dirty="0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Table</a:t>
            </a:r>
            <a:r>
              <a:rPr lang="zh-TW" altLang="en-US" sz="4800" b="1" dirty="0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之間的關係</a:t>
            </a:r>
          </a:p>
        </p:txBody>
      </p:sp>
      <p:pic>
        <p:nvPicPr>
          <p:cNvPr id="8" name="圖片 7" descr="一張含有 文字, 螢幕擷取畫面, 陳列, 圖表 的圖片&#10;&#10;自動產生的描述">
            <a:extLst>
              <a:ext uri="{FF2B5EF4-FFF2-40B4-BE49-F238E27FC236}">
                <a16:creationId xmlns:a16="http://schemas.microsoft.com/office/drawing/2014/main" id="{9C031A94-EA55-D185-AE2C-DFCAA13B42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3334" y="1679125"/>
            <a:ext cx="9039225" cy="8343900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DE500099-0626-0332-F4DD-5E46BD596865}"/>
              </a:ext>
            </a:extLst>
          </p:cNvPr>
          <p:cNvSpPr txBox="1"/>
          <p:nvPr/>
        </p:nvSpPr>
        <p:spPr>
          <a:xfrm>
            <a:off x="14622055" y="7415467"/>
            <a:ext cx="9377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KaiTi" panose="02010609060101010101" pitchFamily="49" charset="-122"/>
                <a:ea typeface="KaiTi" panose="02010609060101010101" pitchFamily="49" charset="-122"/>
              </a:rPr>
              <a:t>PK</a:t>
            </a:r>
            <a:endParaRPr lang="zh-TW" altLang="en-US" sz="1600" b="1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11" name="箭號: 向右 10">
            <a:extLst>
              <a:ext uri="{FF2B5EF4-FFF2-40B4-BE49-F238E27FC236}">
                <a16:creationId xmlns:a16="http://schemas.microsoft.com/office/drawing/2014/main" id="{DFEA3EE9-6340-9FFF-14CC-B097CA461B06}"/>
              </a:ext>
            </a:extLst>
          </p:cNvPr>
          <p:cNvSpPr/>
          <p:nvPr/>
        </p:nvSpPr>
        <p:spPr>
          <a:xfrm>
            <a:off x="1364105" y="4535940"/>
            <a:ext cx="794478" cy="554636"/>
          </a:xfrm>
          <a:prstGeom prst="rightArrow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C36C823B-75CC-75BB-E8D8-E7609D04AB26}"/>
              </a:ext>
            </a:extLst>
          </p:cNvPr>
          <p:cNvSpPr txBox="1"/>
          <p:nvPr/>
        </p:nvSpPr>
        <p:spPr>
          <a:xfrm>
            <a:off x="2297484" y="4382647"/>
            <a:ext cx="73560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800" b="1" dirty="0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便於實際建立</a:t>
            </a:r>
            <a:r>
              <a:rPr lang="en-US" altLang="zh-TW" sz="4800" b="1" dirty="0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Table</a:t>
            </a:r>
            <a:endParaRPr lang="zh-TW" altLang="en-US" sz="4800" b="1" dirty="0">
              <a:solidFill>
                <a:schemeClr val="bg1"/>
              </a:solidFill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76404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10387" b="10387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8630374B-3201-A783-891E-004C1864B8E2}"/>
              </a:ext>
            </a:extLst>
          </p:cNvPr>
          <p:cNvSpPr txBox="1"/>
          <p:nvPr/>
        </p:nvSpPr>
        <p:spPr>
          <a:xfrm>
            <a:off x="1128409" y="263975"/>
            <a:ext cx="169797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7200" b="1" dirty="0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PBL(I)-</a:t>
            </a:r>
            <a:r>
              <a:rPr lang="zh-TW" altLang="en-US" sz="7200" b="1" dirty="0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使用</a:t>
            </a:r>
            <a:r>
              <a:rPr lang="en-US" altLang="zh-TW" sz="7200" b="1" dirty="0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Oracle</a:t>
            </a:r>
            <a:r>
              <a:rPr lang="zh-TW" altLang="en-US" sz="7200" b="1" dirty="0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建立選課系統資料庫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52939C07-0B96-8F0B-9B1D-E2E13A222F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4196" y="2061409"/>
            <a:ext cx="9646342" cy="7628485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CA15F8E9-D856-9A77-8AF0-B56985EC1FAD}"/>
              </a:ext>
            </a:extLst>
          </p:cNvPr>
          <p:cNvSpPr txBox="1"/>
          <p:nvPr/>
        </p:nvSpPr>
        <p:spPr>
          <a:xfrm>
            <a:off x="1573968" y="2397414"/>
            <a:ext cx="553137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800" b="1" dirty="0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插入一些現有資料做測試</a:t>
            </a:r>
          </a:p>
        </p:txBody>
      </p:sp>
    </p:spTree>
    <p:extLst>
      <p:ext uri="{BB962C8B-B14F-4D97-AF65-F5344CB8AC3E}">
        <p14:creationId xmlns:p14="http://schemas.microsoft.com/office/powerpoint/2010/main" val="41649117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10387" b="10387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8630374B-3201-A783-891E-004C1864B8E2}"/>
              </a:ext>
            </a:extLst>
          </p:cNvPr>
          <p:cNvSpPr txBox="1"/>
          <p:nvPr/>
        </p:nvSpPr>
        <p:spPr>
          <a:xfrm>
            <a:off x="1128409" y="263975"/>
            <a:ext cx="169797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7200" b="1" dirty="0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PBL(I)-</a:t>
            </a:r>
            <a:r>
              <a:rPr lang="zh-TW" altLang="en-US" sz="7200" b="1" dirty="0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使用</a:t>
            </a:r>
            <a:r>
              <a:rPr lang="en-US" altLang="zh-TW" sz="7200" b="1" dirty="0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SQL</a:t>
            </a:r>
            <a:r>
              <a:rPr lang="zh-TW" altLang="en-US" sz="7200" b="1" dirty="0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完成選課系統主要功能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50629D74-CF95-EF30-6320-CFDFF3A4831C}"/>
              </a:ext>
            </a:extLst>
          </p:cNvPr>
          <p:cNvSpPr txBox="1"/>
          <p:nvPr/>
        </p:nvSpPr>
        <p:spPr>
          <a:xfrm>
            <a:off x="1128409" y="1878180"/>
            <a:ext cx="164591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indent="-914400">
              <a:buFont typeface="Wingdings" panose="05000000000000000000" pitchFamily="2" charset="2"/>
              <a:buAutoNum type="circleNumWdWhitePlain"/>
            </a:pPr>
            <a:r>
              <a:rPr lang="zh-TW" altLang="en-US" sz="4800" b="1" dirty="0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查詢</a:t>
            </a:r>
            <a:r>
              <a:rPr lang="en-US" altLang="zh-TW" sz="4800" b="1" dirty="0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”</a:t>
            </a:r>
            <a:r>
              <a:rPr lang="zh-TW" altLang="en-US" sz="4800" b="1" dirty="0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資訊四甲</a:t>
            </a:r>
            <a:r>
              <a:rPr lang="en-US" altLang="zh-TW" sz="4800" b="1" dirty="0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”</a:t>
            </a:r>
            <a:r>
              <a:rPr lang="zh-TW" altLang="en-US" sz="4800" b="1" dirty="0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學生名單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BCDBB21-726D-A7B9-ABA7-266A3CAB04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72014" y="3398569"/>
            <a:ext cx="5389717" cy="564236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02C439EC-7BF8-AAD9-F6BC-4ABDE83424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1210" y="4030678"/>
            <a:ext cx="5913108" cy="4378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2755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10387" b="10387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8630374B-3201-A783-891E-004C1864B8E2}"/>
              </a:ext>
            </a:extLst>
          </p:cNvPr>
          <p:cNvSpPr txBox="1"/>
          <p:nvPr/>
        </p:nvSpPr>
        <p:spPr>
          <a:xfrm>
            <a:off x="1128409" y="263975"/>
            <a:ext cx="169797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7200" b="1" dirty="0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PBL(I)-</a:t>
            </a:r>
            <a:r>
              <a:rPr lang="zh-TW" altLang="en-US" sz="7200" b="1" dirty="0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使用</a:t>
            </a:r>
            <a:r>
              <a:rPr lang="en-US" altLang="zh-TW" sz="7200" b="1" dirty="0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SQL</a:t>
            </a:r>
            <a:r>
              <a:rPr lang="zh-TW" altLang="en-US" sz="7200" b="1" dirty="0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完成選課系統主要功能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50629D74-CF95-EF30-6320-CFDFF3A4831C}"/>
              </a:ext>
            </a:extLst>
          </p:cNvPr>
          <p:cNvSpPr txBox="1"/>
          <p:nvPr/>
        </p:nvSpPr>
        <p:spPr>
          <a:xfrm>
            <a:off x="1128409" y="1878180"/>
            <a:ext cx="164591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indent="-914400">
              <a:buFont typeface="Wingdings" panose="05000000000000000000" pitchFamily="2" charset="2"/>
              <a:buAutoNum type="circleNumWdWhitePlain" startAt="2"/>
            </a:pPr>
            <a:r>
              <a:rPr lang="zh-TW" altLang="en-US" sz="4800" b="1" dirty="0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查詢某學生的本系應修學分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4273EAA-806F-1A63-E68D-DA7446C871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6095" y="3707119"/>
            <a:ext cx="11503633" cy="3406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7017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10387" b="10387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8630374B-3201-A783-891E-004C1864B8E2}"/>
              </a:ext>
            </a:extLst>
          </p:cNvPr>
          <p:cNvSpPr txBox="1"/>
          <p:nvPr/>
        </p:nvSpPr>
        <p:spPr>
          <a:xfrm>
            <a:off x="1128409" y="263975"/>
            <a:ext cx="169797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7200" b="1" dirty="0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PBL(I)-</a:t>
            </a:r>
            <a:r>
              <a:rPr lang="zh-TW" altLang="en-US" sz="7200" b="1" dirty="0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使用</a:t>
            </a:r>
            <a:r>
              <a:rPr lang="en-US" altLang="zh-TW" sz="7200" b="1" dirty="0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SQL</a:t>
            </a:r>
            <a:r>
              <a:rPr lang="zh-TW" altLang="en-US" sz="7200" b="1" dirty="0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完成選課系統主要功能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50629D74-CF95-EF30-6320-CFDFF3A4831C}"/>
              </a:ext>
            </a:extLst>
          </p:cNvPr>
          <p:cNvSpPr txBox="1"/>
          <p:nvPr/>
        </p:nvSpPr>
        <p:spPr>
          <a:xfrm>
            <a:off x="1128409" y="1878180"/>
            <a:ext cx="164591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indent="-914400">
              <a:buFont typeface="Wingdings" panose="05000000000000000000" pitchFamily="2" charset="2"/>
              <a:buAutoNum type="circleNumWdWhitePlain" startAt="3"/>
            </a:pPr>
            <a:r>
              <a:rPr lang="zh-TW" altLang="en-US" sz="4800" b="1" dirty="0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查詢</a:t>
            </a:r>
            <a:r>
              <a:rPr lang="en-US" altLang="zh-TW" sz="4800" b="1" dirty="0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”</a:t>
            </a:r>
            <a:r>
              <a:rPr lang="zh-TW" altLang="en-US" sz="4800" b="1" dirty="0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課程資料</a:t>
            </a:r>
            <a:r>
              <a:rPr lang="en-US" altLang="zh-TW" sz="4800" b="1" dirty="0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”</a:t>
            </a:r>
            <a:endParaRPr lang="zh-TW" altLang="en-US" sz="4800" b="1" dirty="0">
              <a:solidFill>
                <a:schemeClr val="bg1"/>
              </a:solidFill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2B315B3C-F18F-ED19-29C9-FC4403A07B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690" y="4251767"/>
            <a:ext cx="17332620" cy="3102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2639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10387" b="10387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8630374B-3201-A783-891E-004C1864B8E2}"/>
              </a:ext>
            </a:extLst>
          </p:cNvPr>
          <p:cNvSpPr txBox="1"/>
          <p:nvPr/>
        </p:nvSpPr>
        <p:spPr>
          <a:xfrm>
            <a:off x="1128409" y="263975"/>
            <a:ext cx="169797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7200" b="1" dirty="0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PBL(I)-</a:t>
            </a:r>
            <a:r>
              <a:rPr lang="zh-TW" altLang="en-US" sz="7200" b="1" dirty="0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使用</a:t>
            </a:r>
            <a:r>
              <a:rPr lang="en-US" altLang="zh-TW" sz="7200" b="1" dirty="0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SQL</a:t>
            </a:r>
            <a:r>
              <a:rPr lang="zh-TW" altLang="en-US" sz="7200" b="1" dirty="0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完成選課系統主要功能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50629D74-CF95-EF30-6320-CFDFF3A4831C}"/>
              </a:ext>
            </a:extLst>
          </p:cNvPr>
          <p:cNvSpPr txBox="1"/>
          <p:nvPr/>
        </p:nvSpPr>
        <p:spPr>
          <a:xfrm>
            <a:off x="1128409" y="1878180"/>
            <a:ext cx="164591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indent="-914400">
              <a:buFont typeface="Wingdings" panose="05000000000000000000" pitchFamily="2" charset="2"/>
              <a:buAutoNum type="circleNumWdWhitePlain" startAt="4"/>
            </a:pPr>
            <a:r>
              <a:rPr lang="zh-TW" altLang="en-US" sz="4800" b="1" dirty="0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查詢特定課程的課綱，以</a:t>
            </a:r>
            <a:r>
              <a:rPr lang="en-US" altLang="zh-TW" sz="4800" b="1" dirty="0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’CS008B’</a:t>
            </a:r>
            <a:r>
              <a:rPr lang="zh-TW" altLang="en-US" sz="4800" b="1" dirty="0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為例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C6034E01-7606-C1C8-F9D8-C7D61F229E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8409" y="4103239"/>
            <a:ext cx="15087595" cy="3090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6574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10387" b="10387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8630374B-3201-A783-891E-004C1864B8E2}"/>
              </a:ext>
            </a:extLst>
          </p:cNvPr>
          <p:cNvSpPr txBox="1"/>
          <p:nvPr/>
        </p:nvSpPr>
        <p:spPr>
          <a:xfrm>
            <a:off x="1128409" y="263975"/>
            <a:ext cx="169797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7200" b="1" dirty="0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PBL(I)-</a:t>
            </a:r>
            <a:r>
              <a:rPr lang="zh-TW" altLang="en-US" sz="7200" b="1" dirty="0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使用</a:t>
            </a:r>
            <a:r>
              <a:rPr lang="en-US" altLang="zh-TW" sz="7200" b="1" dirty="0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SQL</a:t>
            </a:r>
            <a:r>
              <a:rPr lang="zh-TW" altLang="en-US" sz="7200" b="1" dirty="0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完成選課系統主要功能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50629D74-CF95-EF30-6320-CFDFF3A4831C}"/>
              </a:ext>
            </a:extLst>
          </p:cNvPr>
          <p:cNvSpPr txBox="1"/>
          <p:nvPr/>
        </p:nvSpPr>
        <p:spPr>
          <a:xfrm>
            <a:off x="1128409" y="1878180"/>
            <a:ext cx="164591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indent="-914400">
              <a:buFont typeface="Wingdings" panose="05000000000000000000" pitchFamily="2" charset="2"/>
              <a:buAutoNum type="circleNumWdWhitePlain" startAt="5"/>
            </a:pPr>
            <a:r>
              <a:rPr lang="zh-TW" altLang="en-US" sz="4800" b="1" dirty="0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查詢某位學生的選課清單，以</a:t>
            </a:r>
            <a:r>
              <a:rPr lang="en-US" altLang="zh-TW" sz="4800" b="1" dirty="0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’10927102’</a:t>
            </a:r>
            <a:r>
              <a:rPr lang="zh-TW" altLang="en-US" sz="4800" b="1" dirty="0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為例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CA66293-D82D-365A-25BB-15C815B884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0739" y="3938277"/>
            <a:ext cx="6739761" cy="3961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9945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文件" ma:contentTypeID="0x010100F8D6892C7EFC7D44AD972213E8D3A455" ma:contentTypeVersion="4" ma:contentTypeDescription="建立新的文件。" ma:contentTypeScope="" ma:versionID="784c9b3c2207092c56705c2ee3a84af1">
  <xsd:schema xmlns:xsd="http://www.w3.org/2001/XMLSchema" xmlns:xs="http://www.w3.org/2001/XMLSchema" xmlns:p="http://schemas.microsoft.com/office/2006/metadata/properties" xmlns:ns3="544f4f34-9d75-4fbc-9024-f21b0a3a9d26" targetNamespace="http://schemas.microsoft.com/office/2006/metadata/properties" ma:root="true" ma:fieldsID="535c3616b62748cd0ce9676615cc4adb" ns3:_="">
    <xsd:import namespace="544f4f34-9d75-4fbc-9024-f21b0a3a9d26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_activity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44f4f34-9d75-4fbc-9024-f21b0a3a9d2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_activity" ma:index="10" nillable="true" ma:displayName="_activity" ma:hidden="true" ma:internalName="_activity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內容類型"/>
        <xsd:element ref="dc:title" minOccurs="0" maxOccurs="1" ma:index="4" ma:displayName="標題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544f4f34-9d75-4fbc-9024-f21b0a3a9d26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FF87BFE-617A-4224-9C14-2B68FFBBE18D}">
  <ds:schemaRefs>
    <ds:schemaRef ds:uri="544f4f34-9d75-4fbc-9024-f21b0a3a9d26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1BFD133E-EE9C-4889-88EC-5F69B4BC25E0}">
  <ds:schemaRefs>
    <ds:schemaRef ds:uri="544f4f34-9d75-4fbc-9024-f21b0a3a9d26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CC20EDB0-589F-4D99-80B2-92C8A5755DC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122</TotalTime>
  <Words>370</Words>
  <Application>Microsoft Office PowerPoint</Application>
  <PresentationFormat>自訂</PresentationFormat>
  <Paragraphs>51</Paragraphs>
  <Slides>15</Slides>
  <Notes>0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15</vt:i4>
      </vt:variant>
    </vt:vector>
  </HeadingPairs>
  <TitlesOfParts>
    <vt:vector size="16" baseType="lpstr"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Beige Vintage Illustrative Group Project Presentation</dc:title>
  <dc:creator>楊舒怡</dc:creator>
  <cp:lastModifiedBy>舒怡 楊</cp:lastModifiedBy>
  <cp:revision>79</cp:revision>
  <dcterms:created xsi:type="dcterms:W3CDTF">2006-08-16T00:00:00Z</dcterms:created>
  <dcterms:modified xsi:type="dcterms:W3CDTF">2024-01-17T14:48:32Z</dcterms:modified>
  <dc:identifier>DAFmTZpB9L4</dc:identifie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0x010100F8D6892C7EFC7D44AD972213E8D3A455</vt:lpwstr>
  </property>
</Properties>
</file>